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21"/>
  </p:notesMasterIdLst>
  <p:sldIdLst>
    <p:sldId id="256" r:id="rId2"/>
    <p:sldId id="266" r:id="rId3"/>
    <p:sldId id="267" r:id="rId4"/>
    <p:sldId id="268" r:id="rId5"/>
    <p:sldId id="272" r:id="rId6"/>
    <p:sldId id="262" r:id="rId7"/>
    <p:sldId id="260" r:id="rId8"/>
    <p:sldId id="259" r:id="rId9"/>
    <p:sldId id="257" r:id="rId10"/>
    <p:sldId id="265" r:id="rId11"/>
    <p:sldId id="269" r:id="rId12"/>
    <p:sldId id="270" r:id="rId13"/>
    <p:sldId id="271" r:id="rId14"/>
    <p:sldId id="273" r:id="rId15"/>
    <p:sldId id="264" r:id="rId16"/>
    <p:sldId id="274" r:id="rId17"/>
    <p:sldId id="258" r:id="rId18"/>
    <p:sldId id="261" r:id="rId19"/>
    <p:sldId id="26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95" d="100"/>
          <a:sy n="95" d="100"/>
        </p:scale>
        <p:origin x="804" y="6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3BFD4D-F83F-48DF-AAD8-E2761B21A0F7}" type="datetimeFigureOut">
              <a:rPr lang="en-CA" smtClean="0"/>
              <a:t>2019-10-18</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24AC1-B522-4D65-8737-B56AF9B261A9}" type="slidenum">
              <a:rPr lang="en-CA" smtClean="0"/>
              <a:t>‹#›</a:t>
            </a:fld>
            <a:endParaRPr lang="en-CA"/>
          </a:p>
        </p:txBody>
      </p:sp>
    </p:spTree>
    <p:extLst>
      <p:ext uri="{BB962C8B-B14F-4D97-AF65-F5344CB8AC3E}">
        <p14:creationId xmlns:p14="http://schemas.microsoft.com/office/powerpoint/2010/main" val="3742337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81C8184-1C04-4889-831A-75B9276B0535}" type="slidenum">
              <a:rPr lang="en-CA" smtClean="0"/>
              <a:t>6</a:t>
            </a:fld>
            <a:endParaRPr lang="en-CA"/>
          </a:p>
        </p:txBody>
      </p:sp>
    </p:spTree>
    <p:extLst>
      <p:ext uri="{BB962C8B-B14F-4D97-AF65-F5344CB8AC3E}">
        <p14:creationId xmlns:p14="http://schemas.microsoft.com/office/powerpoint/2010/main" val="115180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81C8184-1C04-4889-831A-75B9276B0535}" type="slidenum">
              <a:rPr lang="en-CA" smtClean="0"/>
              <a:t>7</a:t>
            </a:fld>
            <a:endParaRPr lang="en-CA"/>
          </a:p>
        </p:txBody>
      </p:sp>
    </p:spTree>
    <p:extLst>
      <p:ext uri="{BB962C8B-B14F-4D97-AF65-F5344CB8AC3E}">
        <p14:creationId xmlns:p14="http://schemas.microsoft.com/office/powerpoint/2010/main" val="3335956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81C8184-1C04-4889-831A-75B9276B0535}" type="slidenum">
              <a:rPr lang="en-CA" smtClean="0"/>
              <a:t>8</a:t>
            </a:fld>
            <a:endParaRPr lang="en-CA"/>
          </a:p>
        </p:txBody>
      </p:sp>
    </p:spTree>
    <p:extLst>
      <p:ext uri="{BB962C8B-B14F-4D97-AF65-F5344CB8AC3E}">
        <p14:creationId xmlns:p14="http://schemas.microsoft.com/office/powerpoint/2010/main" val="3922329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81C8184-1C04-4889-831A-75B9276B0535}" type="slidenum">
              <a:rPr lang="en-CA" smtClean="0"/>
              <a:t>9</a:t>
            </a:fld>
            <a:endParaRPr lang="en-CA"/>
          </a:p>
        </p:txBody>
      </p:sp>
    </p:spTree>
    <p:extLst>
      <p:ext uri="{BB962C8B-B14F-4D97-AF65-F5344CB8AC3E}">
        <p14:creationId xmlns:p14="http://schemas.microsoft.com/office/powerpoint/2010/main" val="1600847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81C8184-1C04-4889-831A-75B9276B0535}" type="slidenum">
              <a:rPr lang="en-CA" smtClean="0"/>
              <a:t>10</a:t>
            </a:fld>
            <a:endParaRPr lang="en-CA"/>
          </a:p>
        </p:txBody>
      </p:sp>
    </p:spTree>
    <p:extLst>
      <p:ext uri="{BB962C8B-B14F-4D97-AF65-F5344CB8AC3E}">
        <p14:creationId xmlns:p14="http://schemas.microsoft.com/office/powerpoint/2010/main" val="263770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81C8184-1C04-4889-831A-75B9276B0535}" type="slidenum">
              <a:rPr lang="en-CA" smtClean="0"/>
              <a:t>15</a:t>
            </a:fld>
            <a:endParaRPr lang="en-CA"/>
          </a:p>
        </p:txBody>
      </p:sp>
    </p:spTree>
    <p:extLst>
      <p:ext uri="{BB962C8B-B14F-4D97-AF65-F5344CB8AC3E}">
        <p14:creationId xmlns:p14="http://schemas.microsoft.com/office/powerpoint/2010/main" val="839864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181C8184-1C04-4889-831A-75B9276B0535}" type="slidenum">
              <a:rPr lang="en-CA" smtClean="0"/>
              <a:t>18</a:t>
            </a:fld>
            <a:endParaRPr lang="en-CA"/>
          </a:p>
        </p:txBody>
      </p:sp>
    </p:spTree>
    <p:extLst>
      <p:ext uri="{BB962C8B-B14F-4D97-AF65-F5344CB8AC3E}">
        <p14:creationId xmlns:p14="http://schemas.microsoft.com/office/powerpoint/2010/main" val="392789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9099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1292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39615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152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8884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4576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8131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540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1110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6758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818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955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228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213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171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766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10/18/2019</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4509543"/>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Governance, Power and Authority</a:t>
            </a:r>
            <a:endParaRPr lang="en-CA" dirty="0"/>
          </a:p>
        </p:txBody>
      </p:sp>
      <p:sp>
        <p:nvSpPr>
          <p:cNvPr id="3" name="Subtitle 2"/>
          <p:cNvSpPr>
            <a:spLocks noGrp="1"/>
          </p:cNvSpPr>
          <p:nvPr>
            <p:ph type="subTitle" idx="1"/>
          </p:nvPr>
        </p:nvSpPr>
        <p:spPr/>
        <p:txBody>
          <a:bodyPr/>
          <a:lstStyle/>
          <a:p>
            <a:r>
              <a:rPr lang="en-CA" dirty="0" smtClean="0"/>
              <a:t>TWO EARLY MODERN PARADIGMS</a:t>
            </a:r>
            <a:endParaRPr lang="en-CA" dirty="0"/>
          </a:p>
        </p:txBody>
      </p:sp>
      <p:pic>
        <p:nvPicPr>
          <p:cNvPr id="4" name="Picture 3" descr="Image of Charles I (anonymous) from the National Portrait Gallery&#10;From Wikimedia commons" title="Charles I with the Divine Hand Conferring the Crow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1212" y="261173"/>
            <a:ext cx="2366900" cy="3002543"/>
          </a:xfrm>
          <a:prstGeom prst="rect">
            <a:avLst/>
          </a:prstGeom>
        </p:spPr>
      </p:pic>
      <p:pic>
        <p:nvPicPr>
          <p:cNvPr id="5" name="Picture 4" descr="19th century image by James William Edmund Doyle&#10;via wikipedia &quot;Liberty&quot;" title="King John Signs the Magna Cart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9316" y="261174"/>
            <a:ext cx="3846029" cy="3086944"/>
          </a:xfrm>
          <a:prstGeom prst="rect">
            <a:avLst/>
          </a:prstGeom>
        </p:spPr>
      </p:pic>
    </p:spTree>
    <p:extLst>
      <p:ext uri="{BB962C8B-B14F-4D97-AF65-F5344CB8AC3E}">
        <p14:creationId xmlns:p14="http://schemas.microsoft.com/office/powerpoint/2010/main" val="4032380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NARRATIVE #2: DOCTRINE </a:t>
            </a:r>
            <a:r>
              <a:rPr lang="en-CA" dirty="0" smtClean="0"/>
              <a:t>OF OBEDIENCE</a:t>
            </a:r>
            <a:endParaRPr lang="en-CA" dirty="0"/>
          </a:p>
        </p:txBody>
      </p:sp>
      <p:sp>
        <p:nvSpPr>
          <p:cNvPr id="3" name="Content Placeholder 2"/>
          <p:cNvSpPr>
            <a:spLocks noGrp="1"/>
          </p:cNvSpPr>
          <p:nvPr>
            <p:ph idx="1"/>
          </p:nvPr>
        </p:nvSpPr>
        <p:spPr/>
        <p:txBody>
          <a:bodyPr/>
          <a:lstStyle/>
          <a:p>
            <a:pPr indent="0">
              <a:buNone/>
            </a:pPr>
            <a:r>
              <a:rPr lang="en-CA" dirty="0" smtClean="0"/>
              <a:t>Subjects must submit to the rule of the monarch under all circumstances, even if the monarch is cruel, arbitrary or, indeed, insane.</a:t>
            </a:r>
          </a:p>
          <a:p>
            <a:pPr>
              <a:buNone/>
            </a:pPr>
            <a:endParaRPr lang="en-CA" dirty="0" smtClean="0"/>
          </a:p>
          <a:p>
            <a:pPr>
              <a:buNone/>
            </a:pPr>
            <a:r>
              <a:rPr lang="en-CA" dirty="0" smtClean="0"/>
              <a:t>Consequences of violating the Doctrine:  </a:t>
            </a:r>
          </a:p>
          <a:p>
            <a:r>
              <a:rPr lang="en-CA" dirty="0" smtClean="0"/>
              <a:t>TOTAL SOCIAL BREAKDOWN;</a:t>
            </a:r>
          </a:p>
          <a:p>
            <a:r>
              <a:rPr lang="en-CA" dirty="0" smtClean="0"/>
              <a:t>Descent into ABSURDITY;</a:t>
            </a:r>
          </a:p>
          <a:p>
            <a:r>
              <a:rPr lang="en-CA" dirty="0" smtClean="0"/>
              <a:t>Impossibility of creating or maintaining MEANING</a:t>
            </a:r>
            <a:endParaRPr lang="en-CA" dirty="0"/>
          </a:p>
        </p:txBody>
      </p:sp>
    </p:spTree>
    <p:extLst>
      <p:ext uri="{BB962C8B-B14F-4D97-AF65-F5344CB8AC3E}">
        <p14:creationId xmlns:p14="http://schemas.microsoft.com/office/powerpoint/2010/main" val="364827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NARRATIVE #3: NATURALIZING MONARCHY</a:t>
            </a:r>
            <a:endParaRPr lang="en-CA" dirty="0"/>
          </a:p>
        </p:txBody>
      </p:sp>
      <p:sp>
        <p:nvSpPr>
          <p:cNvPr id="3" name="Content Placeholder 2"/>
          <p:cNvSpPr>
            <a:spLocks noGrp="1"/>
          </p:cNvSpPr>
          <p:nvPr>
            <p:ph idx="1"/>
          </p:nvPr>
        </p:nvSpPr>
        <p:spPr>
          <a:xfrm>
            <a:off x="1344707" y="2133600"/>
            <a:ext cx="7189694" cy="3777622"/>
          </a:xfrm>
        </p:spPr>
        <p:txBody>
          <a:bodyPr/>
          <a:lstStyle/>
          <a:p>
            <a:pPr marL="0" indent="-457200">
              <a:buNone/>
            </a:pPr>
            <a:r>
              <a:rPr lang="en-CA" dirty="0"/>
              <a:t>But clouds of joys untried do cloak aspiring minds, </a:t>
            </a:r>
            <a:br>
              <a:rPr lang="en-CA" dirty="0"/>
            </a:br>
            <a:r>
              <a:rPr lang="en-CA" dirty="0" smtClean="0"/>
              <a:t>Which </a:t>
            </a:r>
            <a:r>
              <a:rPr lang="en-CA" dirty="0"/>
              <a:t>turn to rain of late repent by changed course of winds. </a:t>
            </a:r>
            <a:br>
              <a:rPr lang="en-CA" dirty="0"/>
            </a:br>
            <a:r>
              <a:rPr lang="en-CA" dirty="0" smtClean="0"/>
              <a:t>The </a:t>
            </a:r>
            <a:r>
              <a:rPr lang="en-CA" dirty="0"/>
              <a:t>top of hope supposed the root </a:t>
            </a:r>
            <a:r>
              <a:rPr lang="en-CA" dirty="0" err="1"/>
              <a:t>upreared</a:t>
            </a:r>
            <a:r>
              <a:rPr lang="en-CA" dirty="0"/>
              <a:t> shall be, </a:t>
            </a:r>
            <a:br>
              <a:rPr lang="en-CA" dirty="0"/>
            </a:br>
            <a:r>
              <a:rPr lang="en-CA" dirty="0" smtClean="0"/>
              <a:t>And </a:t>
            </a:r>
            <a:r>
              <a:rPr lang="en-CA" dirty="0"/>
              <a:t>fruitless all their grafted guile, as shortly ye shall see. </a:t>
            </a:r>
            <a:endParaRPr lang="en-CA" dirty="0" smtClean="0"/>
          </a:p>
          <a:p>
            <a:pPr marL="3543300" lvl="8" indent="-457200">
              <a:buNone/>
            </a:pPr>
            <a:r>
              <a:rPr lang="en-CA" sz="1800" dirty="0" smtClean="0">
                <a:effectLst/>
              </a:rPr>
              <a:t>(Elizabeth I, “The Doubt”)</a:t>
            </a:r>
          </a:p>
          <a:p>
            <a:pPr marL="3543300" lvl="8" indent="-457200">
              <a:buNone/>
            </a:pPr>
            <a:endParaRPr lang="en-CA" sz="1800" dirty="0"/>
          </a:p>
          <a:p>
            <a:pPr marL="0" indent="-457200">
              <a:buNone/>
            </a:pPr>
            <a:r>
              <a:rPr lang="en-CA" sz="2400" dirty="0" smtClean="0"/>
              <a:t>NATURALIZE: to frame a social process or condition as a product of natural forces and therefore as </a:t>
            </a:r>
            <a:r>
              <a:rPr lang="en-CA" sz="2400" b="1" dirty="0" smtClean="0"/>
              <a:t>inevitable</a:t>
            </a:r>
            <a:r>
              <a:rPr lang="en-CA" sz="2400" b="1" i="1" dirty="0" smtClean="0"/>
              <a:t> </a:t>
            </a:r>
            <a:r>
              <a:rPr lang="en-CA" sz="2400" dirty="0" smtClean="0"/>
              <a:t>and </a:t>
            </a:r>
            <a:r>
              <a:rPr lang="en-CA" sz="2400" b="1" dirty="0" smtClean="0"/>
              <a:t>immutable</a:t>
            </a:r>
            <a:r>
              <a:rPr lang="en-CA" sz="2400" b="1" i="1" dirty="0" smtClean="0"/>
              <a:t> </a:t>
            </a:r>
            <a:r>
              <a:rPr lang="en-CA" sz="2400" dirty="0" smtClean="0"/>
              <a:t>as a force of nature.</a:t>
            </a:r>
            <a:endParaRPr lang="en-CA" sz="2400" dirty="0">
              <a:effectLst/>
            </a:endParaRPr>
          </a:p>
        </p:txBody>
      </p:sp>
    </p:spTree>
    <p:extLst>
      <p:ext uri="{BB962C8B-B14F-4D97-AF65-F5344CB8AC3E}">
        <p14:creationId xmlns:p14="http://schemas.microsoft.com/office/powerpoint/2010/main" val="164254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UNNATURAL REBELLION</a:t>
            </a:r>
            <a:endParaRPr lang="en-CA" dirty="0"/>
          </a:p>
        </p:txBody>
      </p:sp>
      <p:sp>
        <p:nvSpPr>
          <p:cNvPr id="3" name="Content Placeholder 2"/>
          <p:cNvSpPr>
            <a:spLocks noGrp="1"/>
          </p:cNvSpPr>
          <p:nvPr>
            <p:ph idx="1"/>
          </p:nvPr>
        </p:nvSpPr>
        <p:spPr>
          <a:xfrm>
            <a:off x="1942415" y="1304365"/>
            <a:ext cx="6591985" cy="4606857"/>
          </a:xfrm>
        </p:spPr>
        <p:txBody>
          <a:bodyPr>
            <a:normAutofit/>
          </a:bodyPr>
          <a:lstStyle/>
          <a:p>
            <a:pPr marL="0" indent="0">
              <a:buNone/>
            </a:pPr>
            <a:r>
              <a:rPr lang="en-CA" dirty="0" smtClean="0"/>
              <a:t>… so here is a cause</a:t>
            </a:r>
          </a:p>
          <a:p>
            <a:pPr marL="0" indent="0">
              <a:buNone/>
            </a:pPr>
            <a:r>
              <a:rPr lang="en-CA" dirty="0" smtClean="0"/>
              <a:t>That will excuse the breach of nature’s laws,</a:t>
            </a:r>
          </a:p>
          <a:p>
            <a:pPr marL="0" indent="0">
              <a:buNone/>
            </a:pPr>
            <a:r>
              <a:rPr lang="en-CA" dirty="0" smtClean="0"/>
              <a:t>Silence were now a sin... (5-7)</a:t>
            </a:r>
            <a:endParaRPr lang="en-CA" dirty="0"/>
          </a:p>
          <a:p>
            <a:pPr marL="0" indent="0">
              <a:buNone/>
            </a:pPr>
            <a:endParaRPr lang="en-CA" dirty="0" smtClean="0"/>
          </a:p>
          <a:p>
            <a:pPr marL="0" indent="0">
              <a:buNone/>
            </a:pPr>
            <a:r>
              <a:rPr lang="en-CA" dirty="0" smtClean="0"/>
              <a:t>The dying lion kicked by every ass (10)</a:t>
            </a:r>
          </a:p>
          <a:p>
            <a:pPr marL="0" indent="0">
              <a:buNone/>
            </a:pPr>
            <a:endParaRPr lang="en-CA" dirty="0"/>
          </a:p>
          <a:p>
            <a:pPr marL="0" indent="0">
              <a:buNone/>
            </a:pPr>
            <a:r>
              <a:rPr lang="en-CA" dirty="0" smtClean="0"/>
              <a:t>Take not our reason with our king away (25)</a:t>
            </a:r>
          </a:p>
          <a:p>
            <a:pPr marL="800100" lvl="2" indent="0">
              <a:buNone/>
            </a:pPr>
            <a:r>
              <a:rPr lang="en-CA" sz="1800" dirty="0" smtClean="0"/>
              <a:t>(Catherine Philips, “Upon the Double Murder of King Charles)</a:t>
            </a:r>
          </a:p>
          <a:p>
            <a:pPr marL="800100" lvl="2" indent="0">
              <a:buNone/>
            </a:pPr>
            <a:endParaRPr lang="en-CA" sz="1800" dirty="0" smtClean="0"/>
          </a:p>
          <a:p>
            <a:pPr marL="0" indent="0">
              <a:buNone/>
            </a:pPr>
            <a:r>
              <a:rPr lang="en-CA" dirty="0"/>
              <a:t>To rebel = to BE UNNATURAL or even INHUMAN and to OVERTURN the natural ORDER of the world.</a:t>
            </a:r>
          </a:p>
        </p:txBody>
      </p:sp>
    </p:spTree>
    <p:extLst>
      <p:ext uri="{BB962C8B-B14F-4D97-AF65-F5344CB8AC3E}">
        <p14:creationId xmlns:p14="http://schemas.microsoft.com/office/powerpoint/2010/main" val="378001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charRg st="247" end="33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NARRATIVE #4: REBELLION AS CONTAGION AND DISEASE</a:t>
            </a:r>
            <a:endParaRPr lang="en-CA" dirty="0"/>
          </a:p>
        </p:txBody>
      </p:sp>
      <p:sp>
        <p:nvSpPr>
          <p:cNvPr id="3" name="Content Placeholder 2"/>
          <p:cNvSpPr>
            <a:spLocks noGrp="1"/>
          </p:cNvSpPr>
          <p:nvPr>
            <p:ph idx="1"/>
          </p:nvPr>
        </p:nvSpPr>
        <p:spPr>
          <a:xfrm>
            <a:off x="1942415" y="2133599"/>
            <a:ext cx="6591985" cy="4307541"/>
          </a:xfrm>
        </p:spPr>
        <p:txBody>
          <a:bodyPr/>
          <a:lstStyle/>
          <a:p>
            <a:pPr marL="0" indent="0">
              <a:buNone/>
            </a:pPr>
            <a:r>
              <a:rPr lang="en-CA" dirty="0" smtClean="0"/>
              <a:t>“rebels do not only themselves leave all works necessary to be done … [but] do compel others that would gladly be well occupied to do the same” (165)</a:t>
            </a:r>
          </a:p>
          <a:p>
            <a:pPr marL="0" indent="0">
              <a:buNone/>
            </a:pPr>
            <a:endParaRPr lang="en-CA" dirty="0"/>
          </a:p>
          <a:p>
            <a:pPr marL="0" indent="0">
              <a:buNone/>
            </a:pPr>
            <a:r>
              <a:rPr lang="en-CA" dirty="0" smtClean="0"/>
              <a:t>“as rebels are many in number, so doth their wickedness and damnation spread itself unto many” (166)</a:t>
            </a:r>
          </a:p>
          <a:p>
            <a:pPr marL="0" indent="0">
              <a:buNone/>
            </a:pPr>
            <a:endParaRPr lang="en-CA" dirty="0"/>
          </a:p>
          <a:p>
            <a:pPr marL="0" indent="0">
              <a:buNone/>
            </a:pPr>
            <a:r>
              <a:rPr lang="en-CA" dirty="0" smtClean="0"/>
              <a:t>“coveting or desiring of all other men’s wives, houses, lands, goods, and servants in rebels, who by their wills would leave unto no man anything of his own?” (166)</a:t>
            </a:r>
          </a:p>
          <a:p>
            <a:pPr marL="3543300" lvl="8" indent="0">
              <a:buNone/>
            </a:pPr>
            <a:r>
              <a:rPr lang="en-CA" sz="1800" dirty="0" smtClean="0"/>
              <a:t>(Thomas Cranmer)</a:t>
            </a:r>
            <a:endParaRPr lang="en-CA" sz="1800" dirty="0"/>
          </a:p>
          <a:p>
            <a:pPr marL="0" indent="0">
              <a:buNone/>
            </a:pPr>
            <a:r>
              <a:rPr lang="en-CA" dirty="0" smtClean="0"/>
              <a:t>The BODY POLITIC preys upon </a:t>
            </a:r>
            <a:r>
              <a:rPr lang="en-CA" b="1" dirty="0" smtClean="0"/>
              <a:t>ITSELF</a:t>
            </a:r>
            <a:r>
              <a:rPr lang="en-CA" dirty="0" smtClean="0"/>
              <a:t>.</a:t>
            </a:r>
            <a:endParaRPr lang="en-CA" dirty="0"/>
          </a:p>
        </p:txBody>
      </p:sp>
    </p:spTree>
    <p:extLst>
      <p:ext uri="{BB962C8B-B14F-4D97-AF65-F5344CB8AC3E}">
        <p14:creationId xmlns:p14="http://schemas.microsoft.com/office/powerpoint/2010/main" val="75714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NARRATIVE #5: PRIVATE SIN CONTAMINATES ALL</a:t>
            </a:r>
            <a:endParaRPr lang="en-CA" dirty="0"/>
          </a:p>
        </p:txBody>
      </p:sp>
      <p:sp>
        <p:nvSpPr>
          <p:cNvPr id="3" name="Content Placeholder 2"/>
          <p:cNvSpPr>
            <a:spLocks noGrp="1"/>
          </p:cNvSpPr>
          <p:nvPr>
            <p:ph idx="1"/>
          </p:nvPr>
        </p:nvSpPr>
        <p:spPr>
          <a:xfrm>
            <a:off x="1546413" y="2133599"/>
            <a:ext cx="6987988" cy="4630271"/>
          </a:xfrm>
        </p:spPr>
        <p:txBody>
          <a:bodyPr>
            <a:normAutofit/>
          </a:bodyPr>
          <a:lstStyle/>
          <a:p>
            <a:pPr marL="0" indent="0">
              <a:buNone/>
            </a:pPr>
            <a:r>
              <a:rPr lang="en-CA" dirty="0" smtClean="0"/>
              <a:t>“all sins possible to be committed against God or man be contained in rebellion; which sins, if a man list to name them by the accustomed names of the seven capital or deadly sins, as pride, envy, wrath, covetousness, sloth, gluttony, and lechery, he shall find them all in rebellion, and amongst rebels” (Cranmer 166).</a:t>
            </a:r>
          </a:p>
          <a:p>
            <a:pPr marL="0" indent="0">
              <a:buNone/>
            </a:pPr>
            <a:r>
              <a:rPr lang="en-CA" dirty="0" smtClean="0"/>
              <a:t>“No bounds will hold those who at scepters fly” (Philips 28).</a:t>
            </a:r>
          </a:p>
          <a:p>
            <a:pPr marL="0" indent="0">
              <a:buNone/>
            </a:pPr>
            <a:endParaRPr lang="en-CA" dirty="0" smtClean="0"/>
          </a:p>
          <a:p>
            <a:pPr marL="0" indent="0">
              <a:buNone/>
            </a:pPr>
            <a:r>
              <a:rPr lang="en-CA" dirty="0" smtClean="0"/>
              <a:t>What is the effect of framing rebellion as a </a:t>
            </a:r>
            <a:r>
              <a:rPr lang="en-CA" b="1" dirty="0" smtClean="0"/>
              <a:t>private</a:t>
            </a:r>
            <a:r>
              <a:rPr lang="en-CA" dirty="0" smtClean="0"/>
              <a:t> sin of </a:t>
            </a:r>
            <a:r>
              <a:rPr lang="en-CA" b="1" dirty="0" smtClean="0"/>
              <a:t>individual corruption</a:t>
            </a:r>
            <a:r>
              <a:rPr lang="en-CA" dirty="0" smtClean="0"/>
              <a:t>?</a:t>
            </a:r>
          </a:p>
          <a:p>
            <a:pPr marL="0" indent="0">
              <a:buNone/>
            </a:pPr>
            <a:r>
              <a:rPr lang="en-CA" dirty="0" smtClean="0"/>
              <a:t>(Consider the critique of the “lone wolf” characterization of mass shooters)</a:t>
            </a:r>
            <a:endParaRPr lang="en-CA" dirty="0"/>
          </a:p>
          <a:p>
            <a:pPr marL="0" indent="0">
              <a:buNone/>
            </a:pPr>
            <a:endParaRPr lang="en-CA" dirty="0"/>
          </a:p>
        </p:txBody>
      </p:sp>
    </p:spTree>
    <p:extLst>
      <p:ext uri="{BB962C8B-B14F-4D97-AF65-F5344CB8AC3E}">
        <p14:creationId xmlns:p14="http://schemas.microsoft.com/office/powerpoint/2010/main" val="388808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REBELLION: CHIEF AMONG SINS</a:t>
            </a:r>
            <a:endParaRPr lang="en-CA" dirty="0"/>
          </a:p>
        </p:txBody>
      </p:sp>
      <p:sp>
        <p:nvSpPr>
          <p:cNvPr id="3" name="Content Placeholder 2"/>
          <p:cNvSpPr>
            <a:spLocks noGrp="1"/>
          </p:cNvSpPr>
          <p:nvPr>
            <p:ph idx="1"/>
          </p:nvPr>
        </p:nvSpPr>
        <p:spPr/>
        <p:txBody>
          <a:bodyPr>
            <a:normAutofit/>
          </a:bodyPr>
          <a:lstStyle/>
          <a:p>
            <a:pPr indent="0">
              <a:buNone/>
            </a:pPr>
            <a:r>
              <a:rPr lang="en-CA" dirty="0" smtClean="0"/>
              <a:t>How horrible a sin against God and man rebellion is, cannot possibly be expressed according unto the greatness thereof. For he that </a:t>
            </a:r>
            <a:r>
              <a:rPr lang="en-CA" dirty="0" err="1" smtClean="0"/>
              <a:t>nameth</a:t>
            </a:r>
            <a:r>
              <a:rPr lang="en-CA" dirty="0" smtClean="0"/>
              <a:t> rebellion </a:t>
            </a:r>
            <a:r>
              <a:rPr lang="en-CA" dirty="0" err="1" smtClean="0"/>
              <a:t>nameth</a:t>
            </a:r>
            <a:r>
              <a:rPr lang="en-CA" dirty="0" smtClean="0"/>
              <a:t> </a:t>
            </a:r>
            <a:r>
              <a:rPr lang="en-CA" b="1" dirty="0" smtClean="0"/>
              <a:t>not a singular or one only sin</a:t>
            </a:r>
            <a:r>
              <a:rPr lang="en-CA" dirty="0" smtClean="0"/>
              <a:t>, as is theft, robbery, murder, and such like; but he </a:t>
            </a:r>
            <a:r>
              <a:rPr lang="en-CA" dirty="0" err="1" smtClean="0"/>
              <a:t>nameth</a:t>
            </a:r>
            <a:r>
              <a:rPr lang="en-CA" dirty="0" smtClean="0"/>
              <a:t> the whole puddle and sink of</a:t>
            </a:r>
            <a:r>
              <a:rPr lang="en-CA" b="1" dirty="0" smtClean="0"/>
              <a:t> all sins against God and man</a:t>
            </a:r>
            <a:r>
              <a:rPr lang="en-CA" dirty="0" smtClean="0"/>
              <a:t>; against his prince, his country, his countrymen, his parents, his children, his </a:t>
            </a:r>
            <a:r>
              <a:rPr lang="en-CA" dirty="0" err="1" smtClean="0"/>
              <a:t>kinsfolks</a:t>
            </a:r>
            <a:r>
              <a:rPr lang="en-CA" dirty="0" smtClean="0"/>
              <a:t>, his friends, and against all men universally; all sins, I say, against God and all men heaped together </a:t>
            </a:r>
            <a:r>
              <a:rPr lang="en-CA" dirty="0" err="1" smtClean="0"/>
              <a:t>nameth</a:t>
            </a:r>
            <a:r>
              <a:rPr lang="en-CA" dirty="0" smtClean="0"/>
              <a:t> he that </a:t>
            </a:r>
            <a:r>
              <a:rPr lang="en-CA" dirty="0" err="1" smtClean="0"/>
              <a:t>nameth</a:t>
            </a:r>
            <a:r>
              <a:rPr lang="en-CA" dirty="0" smtClean="0"/>
              <a:t> rebellion.</a:t>
            </a:r>
          </a:p>
          <a:p>
            <a:pPr lvl="3" indent="0">
              <a:buNone/>
            </a:pPr>
            <a:r>
              <a:rPr lang="en-CA" dirty="0" smtClean="0"/>
              <a:t>(Thomas Cranmer, </a:t>
            </a:r>
            <a:r>
              <a:rPr lang="en-CA" i="1" dirty="0" smtClean="0"/>
              <a:t>The First Part of An Homily Against Disobedience and Wilful Rebellion</a:t>
            </a:r>
            <a:r>
              <a:rPr lang="en-CA" dirty="0" smtClean="0"/>
              <a:t>)</a:t>
            </a:r>
          </a:p>
          <a:p>
            <a:endParaRPr lang="en-CA" dirty="0"/>
          </a:p>
        </p:txBody>
      </p:sp>
    </p:spTree>
    <p:extLst>
      <p:ext uri="{BB962C8B-B14F-4D97-AF65-F5344CB8AC3E}">
        <p14:creationId xmlns:p14="http://schemas.microsoft.com/office/powerpoint/2010/main" val="2278402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HOMEWORK FOR NEXT DAY: MILTON’S REBUTTAL</a:t>
            </a:r>
            <a:endParaRPr lang="en-CA" dirty="0"/>
          </a:p>
        </p:txBody>
      </p:sp>
      <p:sp>
        <p:nvSpPr>
          <p:cNvPr id="3" name="Content Placeholder 2"/>
          <p:cNvSpPr>
            <a:spLocks noGrp="1"/>
          </p:cNvSpPr>
          <p:nvPr>
            <p:ph idx="1"/>
          </p:nvPr>
        </p:nvSpPr>
        <p:spPr>
          <a:xfrm>
            <a:off x="1264025" y="2133600"/>
            <a:ext cx="7270376" cy="3777622"/>
          </a:xfrm>
        </p:spPr>
        <p:txBody>
          <a:bodyPr>
            <a:noAutofit/>
          </a:bodyPr>
          <a:lstStyle/>
          <a:p>
            <a:r>
              <a:rPr lang="en-CA" sz="2800" dirty="0" smtClean="0"/>
              <a:t>How does John Milton address these claims and narratives in the excerpts from </a:t>
            </a:r>
            <a:r>
              <a:rPr lang="en-CA" sz="2800" i="1" dirty="0" smtClean="0"/>
              <a:t>The Tenure of Kings and Magistrates</a:t>
            </a:r>
            <a:r>
              <a:rPr lang="en-CA" sz="2800" dirty="0" smtClean="0"/>
              <a:t>?</a:t>
            </a:r>
          </a:p>
          <a:p>
            <a:r>
              <a:rPr lang="en-CA" sz="2800" dirty="0" smtClean="0"/>
              <a:t>Does he offer a COUNTER-NARRATIVE?</a:t>
            </a:r>
          </a:p>
          <a:p>
            <a:r>
              <a:rPr lang="en-CA" sz="2800" dirty="0" smtClean="0"/>
              <a:t>What images or metaphors or strategies does he use to make his case?</a:t>
            </a:r>
            <a:endParaRPr lang="en-CA" sz="2800" dirty="0"/>
          </a:p>
        </p:txBody>
      </p:sp>
    </p:spTree>
    <p:extLst>
      <p:ext uri="{BB962C8B-B14F-4D97-AF65-F5344CB8AC3E}">
        <p14:creationId xmlns:p14="http://schemas.microsoft.com/office/powerpoint/2010/main" val="6926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CHURCH and STATE</a:t>
            </a:r>
            <a:endParaRPr lang="en-CA" dirty="0"/>
          </a:p>
        </p:txBody>
      </p:sp>
      <p:sp>
        <p:nvSpPr>
          <p:cNvPr id="3" name="Content Placeholder 2"/>
          <p:cNvSpPr>
            <a:spLocks noGrp="1"/>
          </p:cNvSpPr>
          <p:nvPr>
            <p:ph idx="1"/>
          </p:nvPr>
        </p:nvSpPr>
        <p:spPr/>
        <p:txBody>
          <a:bodyPr>
            <a:normAutofit fontScale="92500" lnSpcReduction="10000"/>
          </a:bodyPr>
          <a:lstStyle/>
          <a:p>
            <a:r>
              <a:rPr lang="en-US" dirty="0"/>
              <a:t>1535:  The Act of Supremacy/Protestant </a:t>
            </a:r>
            <a:r>
              <a:rPr lang="en-US" dirty="0" smtClean="0"/>
              <a:t>Reformation (Henry VIII)</a:t>
            </a:r>
          </a:p>
          <a:p>
            <a:pPr lvl="1"/>
            <a:r>
              <a:rPr lang="en-US" dirty="0" smtClean="0"/>
              <a:t>Est. the King of England as the Head of the Anglican Church</a:t>
            </a:r>
          </a:p>
          <a:p>
            <a:pPr lvl="1"/>
            <a:endParaRPr lang="en-US" dirty="0" smtClean="0"/>
          </a:p>
          <a:p>
            <a:r>
              <a:rPr lang="en-US" dirty="0" smtClean="0"/>
              <a:t>1563: 39 Articles of Religion (Elizabeth I)</a:t>
            </a:r>
          </a:p>
          <a:p>
            <a:pPr lvl="1"/>
            <a:r>
              <a:rPr lang="en-US" dirty="0" smtClean="0"/>
              <a:t>Charts a “moderate” path between Continental Catholicism and “radical” Continental Protestantism</a:t>
            </a:r>
          </a:p>
          <a:p>
            <a:pPr lvl="1"/>
            <a:endParaRPr lang="en-US" dirty="0" smtClean="0"/>
          </a:p>
          <a:p>
            <a:r>
              <a:rPr lang="en-US" dirty="0" smtClean="0"/>
              <a:t>1649: Arraignment of Charles I</a:t>
            </a:r>
          </a:p>
          <a:p>
            <a:pPr lvl="1"/>
            <a:r>
              <a:rPr lang="en-US" dirty="0" smtClean="0"/>
              <a:t>Parliament argued the King was SUBJECT to the LAW;</a:t>
            </a:r>
          </a:p>
          <a:p>
            <a:pPr lvl="1"/>
            <a:r>
              <a:rPr lang="en-US" dirty="0" smtClean="0"/>
              <a:t>Charles argued that the King WAS the Law and therefore could not be tried by the people. </a:t>
            </a:r>
            <a:endParaRPr lang="en-CA" dirty="0"/>
          </a:p>
        </p:txBody>
      </p:sp>
    </p:spTree>
    <p:extLst>
      <p:ext uri="{BB962C8B-B14F-4D97-AF65-F5344CB8AC3E}">
        <p14:creationId xmlns:p14="http://schemas.microsoft.com/office/powerpoint/2010/main" val="4037030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 DUALITY</a:t>
            </a:r>
            <a:endParaRPr lang="en-CA"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Taken together, the two kinds of law reflect the DUAL NATURE of humanity:  </a:t>
            </a:r>
            <a:endParaRPr lang="en-CA" sz="1600" dirty="0" smtClean="0"/>
          </a:p>
          <a:p>
            <a:pPr>
              <a:buNone/>
            </a:pPr>
            <a:r>
              <a:rPr lang="en-US" dirty="0" smtClean="0"/>
              <a:t> </a:t>
            </a:r>
            <a:endParaRPr lang="en-CA" sz="1800" dirty="0" smtClean="0"/>
          </a:p>
          <a:p>
            <a:pPr>
              <a:buNone/>
            </a:pPr>
            <a:r>
              <a:rPr lang="en-US" dirty="0" smtClean="0"/>
              <a:t>RATIONAL and naturally capable of goodness:</a:t>
            </a:r>
          </a:p>
          <a:p>
            <a:pPr lvl="1"/>
            <a:r>
              <a:rPr lang="en-US" sz="2400" dirty="0" smtClean="0"/>
              <a:t>“RIGHT REASON”: the natural tendency to know and to do good.</a:t>
            </a:r>
            <a:endParaRPr lang="en-CA" sz="2400" dirty="0" smtClean="0"/>
          </a:p>
          <a:p>
            <a:pPr>
              <a:buNone/>
            </a:pPr>
            <a:r>
              <a:rPr lang="en-US" dirty="0" smtClean="0"/>
              <a:t> </a:t>
            </a:r>
            <a:endParaRPr lang="en-CA" sz="1800" dirty="0" smtClean="0"/>
          </a:p>
          <a:p>
            <a:pPr>
              <a:buNone/>
            </a:pPr>
            <a:r>
              <a:rPr lang="en-US" dirty="0" smtClean="0"/>
              <a:t>WILD BEAST:  Fallen and base and likely to </a:t>
            </a:r>
            <a:r>
              <a:rPr lang="en-US" b="1" dirty="0" smtClean="0"/>
              <a:t>turn away from reason</a:t>
            </a:r>
          </a:p>
          <a:p>
            <a:pPr lvl="1"/>
            <a:r>
              <a:rPr lang="en-US" sz="2400" dirty="0" smtClean="0"/>
              <a:t>APPETITE: driven by needs and self-interest that require firm controls</a:t>
            </a:r>
            <a:endParaRPr lang="en-CA" sz="2400" dirty="0" smtClean="0"/>
          </a:p>
          <a:p>
            <a:endParaRPr lang="en-CA" dirty="0"/>
          </a:p>
        </p:txBody>
      </p:sp>
    </p:spTree>
    <p:extLst>
      <p:ext uri="{BB962C8B-B14F-4D97-AF65-F5344CB8AC3E}">
        <p14:creationId xmlns:p14="http://schemas.microsoft.com/office/powerpoint/2010/main" val="22852016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REBELLION AGAINST FATHERS</a:t>
            </a:r>
            <a:endParaRPr lang="en-CA" dirty="0"/>
          </a:p>
        </p:txBody>
      </p:sp>
      <p:sp>
        <p:nvSpPr>
          <p:cNvPr id="6" name="Content Placeholder 5"/>
          <p:cNvSpPr>
            <a:spLocks noGrp="1"/>
          </p:cNvSpPr>
          <p:nvPr>
            <p:ph idx="1"/>
          </p:nvPr>
        </p:nvSpPr>
        <p:spPr/>
        <p:txBody>
          <a:bodyPr>
            <a:normAutofit/>
          </a:bodyPr>
          <a:lstStyle/>
          <a:p>
            <a:pPr marL="118872" indent="0">
              <a:buNone/>
            </a:pPr>
            <a:r>
              <a:rPr lang="en-CA" dirty="0" smtClean="0"/>
              <a:t>“For first, the rebels do not only dishonour their prince, the parent of their country, but also do dishonor and shame their natural parents…” (Cranmer, “Disobedience” 694).</a:t>
            </a:r>
          </a:p>
          <a:p>
            <a:pPr marL="118872" indent="0">
              <a:buNone/>
            </a:pPr>
            <a:endParaRPr lang="en-CA" dirty="0"/>
          </a:p>
          <a:p>
            <a:pPr marL="118872" indent="0">
              <a:buNone/>
            </a:pPr>
            <a:r>
              <a:rPr lang="en-CA" dirty="0" smtClean="0"/>
              <a:t>“… the dishonor done by rebels unto God’s holy name by their breaking of the oath made to their prince…” (693).</a:t>
            </a:r>
          </a:p>
          <a:p>
            <a:pPr marL="118872" indent="0">
              <a:buNone/>
            </a:pPr>
            <a:endParaRPr lang="en-CA" dirty="0"/>
          </a:p>
          <a:p>
            <a:pPr marL="118872" indent="0">
              <a:buNone/>
            </a:pPr>
            <a:r>
              <a:rPr lang="en-CA" dirty="0" smtClean="0"/>
              <a:t>What is the effect or purpose of this equivalence?</a:t>
            </a:r>
            <a:endParaRPr lang="en-CA" dirty="0"/>
          </a:p>
        </p:txBody>
      </p:sp>
    </p:spTree>
    <p:extLst>
      <p:ext uri="{BB962C8B-B14F-4D97-AF65-F5344CB8AC3E}">
        <p14:creationId xmlns:p14="http://schemas.microsoft.com/office/powerpoint/2010/main" val="133165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TRANSITIONS</a:t>
            </a:r>
            <a:endParaRPr lang="en-CA" dirty="0"/>
          </a:p>
        </p:txBody>
      </p:sp>
      <p:sp>
        <p:nvSpPr>
          <p:cNvPr id="3" name="Content Placeholder 2"/>
          <p:cNvSpPr>
            <a:spLocks noGrp="1"/>
          </p:cNvSpPr>
          <p:nvPr>
            <p:ph idx="1"/>
          </p:nvPr>
        </p:nvSpPr>
        <p:spPr/>
        <p:txBody>
          <a:bodyPr>
            <a:normAutofit/>
          </a:bodyPr>
          <a:lstStyle/>
          <a:p>
            <a:pPr marL="0" indent="0">
              <a:buNone/>
            </a:pPr>
            <a:r>
              <a:rPr lang="en-CA" sz="3200" dirty="0" smtClean="0"/>
              <a:t>ABSOLUTE MONARCHY</a:t>
            </a:r>
            <a:r>
              <a:rPr lang="en-CA" sz="3200" dirty="0" smtClean="0">
                <a:sym typeface="Wingdings" panose="05000000000000000000" pitchFamily="2" charset="2"/>
              </a:rPr>
              <a:t></a:t>
            </a:r>
          </a:p>
          <a:p>
            <a:pPr marL="0" indent="0">
              <a:buNone/>
            </a:pPr>
            <a:r>
              <a:rPr lang="en-CA" sz="3200" dirty="0" smtClean="0">
                <a:sym typeface="Wingdings" panose="05000000000000000000" pitchFamily="2" charset="2"/>
              </a:rPr>
              <a:t>COMMONWEALTH (1649-1660)</a:t>
            </a:r>
          </a:p>
          <a:p>
            <a:pPr marL="0" indent="0">
              <a:buNone/>
            </a:pPr>
            <a:r>
              <a:rPr lang="en-CA" sz="3200" dirty="0" smtClean="0">
                <a:sym typeface="Wingdings" panose="05000000000000000000" pitchFamily="2" charset="2"/>
              </a:rPr>
              <a:t>RESTORATION OF MONARCHY (1660)</a:t>
            </a:r>
            <a:endParaRPr lang="en-CA" sz="3200" dirty="0"/>
          </a:p>
        </p:txBody>
      </p:sp>
    </p:spTree>
    <p:extLst>
      <p:ext uri="{BB962C8B-B14F-4D97-AF65-F5344CB8AC3E}">
        <p14:creationId xmlns:p14="http://schemas.microsoft.com/office/powerpoint/2010/main" val="325997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ROAD TO CIVIL WAR: a grappling for power</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1629: CHARLES I dismisses Parliament</a:t>
            </a:r>
            <a:r>
              <a:rPr lang="en-CA" dirty="0"/>
              <a:t>, saying: </a:t>
            </a:r>
            <a:r>
              <a:rPr lang="en-CA" dirty="0" smtClean="0"/>
              <a:t>“Princes </a:t>
            </a:r>
            <a:r>
              <a:rPr lang="en-CA" dirty="0"/>
              <a:t>are not bound to give account of their </a:t>
            </a:r>
            <a:r>
              <a:rPr lang="en-CA" dirty="0" smtClean="0"/>
              <a:t>actions, but to God alone.”</a:t>
            </a:r>
          </a:p>
          <a:p>
            <a:r>
              <a:rPr lang="en-CA" dirty="0" smtClean="0"/>
              <a:t>1639: CHARLES I, in need of tax $$ for a war with Scotland, recalls Parliament but they wrangle and he dismisses them;</a:t>
            </a:r>
          </a:p>
          <a:p>
            <a:r>
              <a:rPr lang="en-CA" dirty="0" smtClean="0"/>
              <a:t>1640: the Long Parliament. Parliament under Cromwell passes laws that allow Parliament to be called without royal assent; taxation $$ denied;</a:t>
            </a:r>
          </a:p>
          <a:p>
            <a:r>
              <a:rPr lang="en-CA" dirty="0" smtClean="0"/>
              <a:t>1640-42: Charles increasingly unpopular, rebellions in Scotland and Ireland, Parliament gains power;</a:t>
            </a:r>
          </a:p>
          <a:p>
            <a:r>
              <a:rPr lang="en-CA" dirty="0" smtClean="0"/>
              <a:t>Summer 1642-47: Civil War;</a:t>
            </a:r>
          </a:p>
          <a:p>
            <a:r>
              <a:rPr lang="en-CA" dirty="0" smtClean="0"/>
              <a:t>1647-49: Charles imprisoned and tried;</a:t>
            </a:r>
          </a:p>
          <a:p>
            <a:r>
              <a:rPr lang="en-CA" dirty="0" smtClean="0"/>
              <a:t>Jan 1649: REGICIDE: Charles executed.</a:t>
            </a:r>
          </a:p>
          <a:p>
            <a:endParaRPr lang="en-CA" dirty="0" smtClean="0"/>
          </a:p>
          <a:p>
            <a:endParaRPr lang="en-CA" dirty="0"/>
          </a:p>
          <a:p>
            <a:endParaRPr lang="en-CA" dirty="0"/>
          </a:p>
        </p:txBody>
      </p:sp>
    </p:spTree>
    <p:extLst>
      <p:ext uri="{BB962C8B-B14F-4D97-AF65-F5344CB8AC3E}">
        <p14:creationId xmlns:p14="http://schemas.microsoft.com/office/powerpoint/2010/main" val="357881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TWO PARADIGMS OF GOVERNANCE</a:t>
            </a:r>
            <a:endParaRPr lang="en-CA" dirty="0"/>
          </a:p>
        </p:txBody>
      </p:sp>
      <p:sp>
        <p:nvSpPr>
          <p:cNvPr id="5" name="Text Placeholder 4"/>
          <p:cNvSpPr>
            <a:spLocks noGrp="1"/>
          </p:cNvSpPr>
          <p:nvPr>
            <p:ph type="body" idx="1"/>
          </p:nvPr>
        </p:nvSpPr>
        <p:spPr>
          <a:xfrm>
            <a:off x="1086157" y="2064199"/>
            <a:ext cx="2874596" cy="576262"/>
          </a:xfrm>
        </p:spPr>
        <p:txBody>
          <a:bodyPr/>
          <a:lstStyle/>
          <a:p>
            <a:r>
              <a:rPr lang="en-CA" dirty="0" smtClean="0"/>
              <a:t>DIVINE RIGHT</a:t>
            </a:r>
            <a:endParaRPr lang="en-CA" dirty="0"/>
          </a:p>
        </p:txBody>
      </p:sp>
      <p:sp>
        <p:nvSpPr>
          <p:cNvPr id="6" name="Content Placeholder 5"/>
          <p:cNvSpPr>
            <a:spLocks noGrp="1"/>
          </p:cNvSpPr>
          <p:nvPr>
            <p:ph sz="half" idx="2"/>
          </p:nvPr>
        </p:nvSpPr>
        <p:spPr>
          <a:xfrm>
            <a:off x="1086156" y="2782161"/>
            <a:ext cx="3707719" cy="3356421"/>
          </a:xfrm>
        </p:spPr>
        <p:txBody>
          <a:bodyPr>
            <a:normAutofit fontScale="92500" lnSpcReduction="10000"/>
          </a:bodyPr>
          <a:lstStyle/>
          <a:p>
            <a:r>
              <a:rPr lang="en-CA" dirty="0" smtClean="0"/>
              <a:t>Leader’s power derives from GOD;</a:t>
            </a:r>
          </a:p>
          <a:p>
            <a:r>
              <a:rPr lang="en-CA" dirty="0" smtClean="0"/>
              <a:t>The sovereign is ABOVE THE LAW</a:t>
            </a:r>
          </a:p>
          <a:p>
            <a:r>
              <a:rPr lang="en-CA" dirty="0" smtClean="0"/>
              <a:t>The sovereign GOVERNS OVER the people</a:t>
            </a:r>
          </a:p>
          <a:p>
            <a:r>
              <a:rPr lang="en-CA" dirty="0" smtClean="0"/>
              <a:t>The subject’s duty is to the sovereign</a:t>
            </a:r>
          </a:p>
          <a:p>
            <a:r>
              <a:rPr lang="en-CA" dirty="0" smtClean="0"/>
              <a:t>Rebellion is a SIN</a:t>
            </a:r>
          </a:p>
          <a:p>
            <a:r>
              <a:rPr lang="en-CA" dirty="0" smtClean="0"/>
              <a:t>(Queen Elizabeth I, Thomas Cranmer, Catherine Philips)</a:t>
            </a:r>
            <a:endParaRPr lang="en-CA" dirty="0"/>
          </a:p>
        </p:txBody>
      </p:sp>
      <p:sp>
        <p:nvSpPr>
          <p:cNvPr id="7" name="Text Placeholder 6"/>
          <p:cNvSpPr>
            <a:spLocks noGrp="1"/>
          </p:cNvSpPr>
          <p:nvPr>
            <p:ph type="body" sz="quarter" idx="3"/>
          </p:nvPr>
        </p:nvSpPr>
        <p:spPr>
          <a:xfrm>
            <a:off x="5239800" y="2064199"/>
            <a:ext cx="3298487" cy="576262"/>
          </a:xfrm>
        </p:spPr>
        <p:txBody>
          <a:bodyPr/>
          <a:lstStyle/>
          <a:p>
            <a:r>
              <a:rPr lang="en-CA" dirty="0" smtClean="0"/>
              <a:t>SOCIAL CONTRACT</a:t>
            </a:r>
            <a:endParaRPr lang="en-CA" dirty="0"/>
          </a:p>
        </p:txBody>
      </p:sp>
      <p:sp>
        <p:nvSpPr>
          <p:cNvPr id="8" name="Content Placeholder 7"/>
          <p:cNvSpPr>
            <a:spLocks noGrp="1"/>
          </p:cNvSpPr>
          <p:nvPr>
            <p:ph sz="quarter" idx="4"/>
          </p:nvPr>
        </p:nvSpPr>
        <p:spPr>
          <a:xfrm>
            <a:off x="4861112" y="2799660"/>
            <a:ext cx="3668283" cy="3338922"/>
          </a:xfrm>
        </p:spPr>
        <p:txBody>
          <a:bodyPr>
            <a:normAutofit fontScale="92500" lnSpcReduction="10000"/>
          </a:bodyPr>
          <a:lstStyle/>
          <a:p>
            <a:r>
              <a:rPr lang="en-CA" dirty="0" smtClean="0"/>
              <a:t>Leader’s power derives from the PEOPLE;</a:t>
            </a:r>
          </a:p>
          <a:p>
            <a:r>
              <a:rPr lang="en-CA" dirty="0" smtClean="0"/>
              <a:t>The sovereign is SUBJECT TO THE LAW</a:t>
            </a:r>
          </a:p>
          <a:p>
            <a:r>
              <a:rPr lang="en-CA" dirty="0" smtClean="0"/>
              <a:t>The sovereign GOVERNS ON BEHALF OF the people</a:t>
            </a:r>
          </a:p>
          <a:p>
            <a:r>
              <a:rPr lang="en-CA" dirty="0" smtClean="0"/>
              <a:t>The subject’s duty is to the law</a:t>
            </a:r>
          </a:p>
          <a:p>
            <a:r>
              <a:rPr lang="en-CA" dirty="0" smtClean="0"/>
              <a:t>Rebellion is the RIGHT and DUTY of the people</a:t>
            </a:r>
          </a:p>
          <a:p>
            <a:r>
              <a:rPr lang="en-CA" dirty="0" smtClean="0"/>
              <a:t>(John Milton)</a:t>
            </a:r>
            <a:endParaRPr lang="en-CA" dirty="0"/>
          </a:p>
        </p:txBody>
      </p:sp>
    </p:spTree>
    <p:extLst>
      <p:ext uri="{BB962C8B-B14F-4D97-AF65-F5344CB8AC3E}">
        <p14:creationId xmlns:p14="http://schemas.microsoft.com/office/powerpoint/2010/main" val="29299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STRUGGLE TO CONTROL AND NARRATIVE</a:t>
            </a:r>
            <a:endParaRPr lang="en-CA" dirty="0"/>
          </a:p>
        </p:txBody>
      </p:sp>
      <p:sp>
        <p:nvSpPr>
          <p:cNvPr id="3" name="Content Placeholder 2"/>
          <p:cNvSpPr>
            <a:spLocks noGrp="1"/>
          </p:cNvSpPr>
          <p:nvPr>
            <p:ph idx="1"/>
          </p:nvPr>
        </p:nvSpPr>
        <p:spPr>
          <a:xfrm>
            <a:off x="1089213" y="1828799"/>
            <a:ext cx="7445188" cy="4780429"/>
          </a:xfrm>
        </p:spPr>
        <p:txBody>
          <a:bodyPr>
            <a:normAutofit fontScale="92500" lnSpcReduction="10000"/>
          </a:bodyPr>
          <a:lstStyle/>
          <a:p>
            <a:r>
              <a:rPr lang="en-CA" sz="2200" dirty="0" smtClean="0"/>
              <a:t>NARRATIVE—the stories we tell that explain our relationship to the world—shapes what we see as</a:t>
            </a:r>
            <a:r>
              <a:rPr lang="en-CA" sz="2200" b="1" dirty="0"/>
              <a:t> </a:t>
            </a:r>
            <a:r>
              <a:rPr lang="en-CA" sz="2200" b="1" dirty="0" smtClean="0"/>
              <a:t>POSSIBLE</a:t>
            </a:r>
            <a:r>
              <a:rPr lang="en-CA" sz="2200" dirty="0" smtClean="0"/>
              <a:t>;</a:t>
            </a:r>
          </a:p>
          <a:p>
            <a:r>
              <a:rPr lang="en-CA" sz="2200" dirty="0" smtClean="0"/>
              <a:t>HOW these positions are presented is as crucial as the content of these positions;</a:t>
            </a:r>
          </a:p>
          <a:p>
            <a:r>
              <a:rPr lang="en-CA" sz="2200" dirty="0" smtClean="0"/>
              <a:t>Our discipline is ATTUNED to the WAYS THAT IDEAS ARE COMMUNICATED</a:t>
            </a:r>
          </a:p>
          <a:p>
            <a:endParaRPr lang="en-CA" sz="2200" dirty="0" smtClean="0"/>
          </a:p>
          <a:p>
            <a:pPr marL="0" indent="0">
              <a:buNone/>
            </a:pPr>
            <a:r>
              <a:rPr lang="en-CA" sz="2200" dirty="0"/>
              <a:t>“…the change that counts in revolution takes place first in the imagination.”</a:t>
            </a:r>
          </a:p>
          <a:p>
            <a:endParaRPr lang="en-CA" sz="2200" dirty="0"/>
          </a:p>
          <a:p>
            <a:pPr marL="0" indent="0">
              <a:buNone/>
            </a:pPr>
            <a:r>
              <a:rPr lang="en-CA" sz="2200" dirty="0"/>
              <a:t>“…symbolic and cultural acts have real political power.”</a:t>
            </a:r>
          </a:p>
          <a:p>
            <a:pPr marL="0" indent="0">
              <a:buNone/>
            </a:pPr>
            <a:r>
              <a:rPr lang="en-CA" sz="2200" dirty="0"/>
              <a:t>(Rebecca Solnit, </a:t>
            </a:r>
            <a:r>
              <a:rPr lang="en-CA" sz="2200" i="1" dirty="0"/>
              <a:t>Hope in the Dark</a:t>
            </a:r>
            <a:r>
              <a:rPr lang="en-CA" sz="2200" dirty="0"/>
              <a:t>)</a:t>
            </a:r>
          </a:p>
          <a:p>
            <a:endParaRPr lang="en-CA" dirty="0"/>
          </a:p>
        </p:txBody>
      </p:sp>
    </p:spTree>
    <p:extLst>
      <p:ext uri="{BB962C8B-B14F-4D97-AF65-F5344CB8AC3E}">
        <p14:creationId xmlns:p14="http://schemas.microsoft.com/office/powerpoint/2010/main" val="262140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POWER, AUTHORITY, LEGITIMACY</a:t>
            </a:r>
            <a:endParaRPr lang="en-CA" dirty="0"/>
          </a:p>
        </p:txBody>
      </p:sp>
      <p:sp>
        <p:nvSpPr>
          <p:cNvPr id="3" name="Content Placeholder 2"/>
          <p:cNvSpPr>
            <a:spLocks noGrp="1"/>
          </p:cNvSpPr>
          <p:nvPr>
            <p:ph idx="1"/>
          </p:nvPr>
        </p:nvSpPr>
        <p:spPr/>
        <p:txBody>
          <a:bodyPr>
            <a:normAutofit/>
          </a:bodyPr>
          <a:lstStyle/>
          <a:p>
            <a:pPr lvl="0"/>
            <a:r>
              <a:rPr lang="en-US" dirty="0" smtClean="0"/>
              <a:t>POWER:  physical might, the ability to exert one's will over others;</a:t>
            </a:r>
            <a:endParaRPr lang="en-CA" dirty="0" smtClean="0"/>
          </a:p>
          <a:p>
            <a:endParaRPr lang="en-CA" dirty="0" smtClean="0"/>
          </a:p>
          <a:p>
            <a:pPr lvl="0"/>
            <a:r>
              <a:rPr lang="en-US" dirty="0" smtClean="0"/>
              <a:t>AUTHORITY: the right, given by law, to exert one's will;</a:t>
            </a:r>
            <a:endParaRPr lang="en-CA" dirty="0" smtClean="0"/>
          </a:p>
          <a:p>
            <a:endParaRPr lang="en-CA" dirty="0" smtClean="0"/>
          </a:p>
          <a:p>
            <a:pPr lvl="0"/>
            <a:r>
              <a:rPr lang="en-US" dirty="0" smtClean="0"/>
              <a:t>LEGITIMACY: </a:t>
            </a:r>
            <a:r>
              <a:rPr lang="en-US" dirty="0" smtClean="0"/>
              <a:t>a </a:t>
            </a:r>
            <a:r>
              <a:rPr lang="en-US" dirty="0" smtClean="0"/>
              <a:t>recognition on the part of subjects that the exercise of power is </a:t>
            </a:r>
            <a:r>
              <a:rPr lang="en-US" b="1" dirty="0" smtClean="0"/>
              <a:t>reasonable</a:t>
            </a:r>
            <a:r>
              <a:rPr lang="en-US" dirty="0" smtClean="0"/>
              <a:t> and </a:t>
            </a:r>
            <a:r>
              <a:rPr lang="en-US" b="1" dirty="0" smtClean="0"/>
              <a:t>just.</a:t>
            </a:r>
            <a:endParaRPr lang="en-CA" dirty="0" smtClean="0"/>
          </a:p>
          <a:p>
            <a:endParaRPr lang="en-CA" dirty="0"/>
          </a:p>
        </p:txBody>
      </p:sp>
    </p:spTree>
    <p:extLst>
      <p:ext uri="{BB962C8B-B14F-4D97-AF65-F5344CB8AC3E}">
        <p14:creationId xmlns:p14="http://schemas.microsoft.com/office/powerpoint/2010/main" val="71625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smtClean="0"/>
              <a:t>DIVINE RIGHT</a:t>
            </a:r>
            <a:endParaRPr lang="en-CA" dirty="0"/>
          </a:p>
        </p:txBody>
      </p:sp>
      <p:sp>
        <p:nvSpPr>
          <p:cNvPr id="6" name="Content Placeholder 5"/>
          <p:cNvSpPr>
            <a:spLocks noGrp="1"/>
          </p:cNvSpPr>
          <p:nvPr>
            <p:ph idx="1"/>
          </p:nvPr>
        </p:nvSpPr>
        <p:spPr/>
        <p:txBody>
          <a:bodyPr/>
          <a:lstStyle/>
          <a:p>
            <a:r>
              <a:rPr lang="en-CA" dirty="0" smtClean="0"/>
              <a:t>the principle that the </a:t>
            </a:r>
            <a:r>
              <a:rPr lang="en-CA" b="1" dirty="0" smtClean="0"/>
              <a:t>hereditary</a:t>
            </a:r>
            <a:r>
              <a:rPr lang="en-CA" dirty="0" smtClean="0"/>
              <a:t> monarch is God’s representative on Earth and that, as such, has absolute authority over all his subjects.</a:t>
            </a:r>
          </a:p>
          <a:p>
            <a:endParaRPr lang="en-CA" dirty="0" smtClean="0"/>
          </a:p>
          <a:p>
            <a:r>
              <a:rPr lang="en-CA" dirty="0" smtClean="0"/>
              <a:t>The fact that the individual monarch was born in natural succession is proof that the monarch is legitimized by divine right.</a:t>
            </a:r>
            <a:endParaRPr lang="en-CA" dirty="0"/>
          </a:p>
        </p:txBody>
      </p:sp>
    </p:spTree>
    <p:extLst>
      <p:ext uri="{BB962C8B-B14F-4D97-AF65-F5344CB8AC3E}">
        <p14:creationId xmlns:p14="http://schemas.microsoft.com/office/powerpoint/2010/main" val="1828564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NARRATIVE #1: </a:t>
            </a:r>
            <a:r>
              <a:rPr lang="en-CA" dirty="0" smtClean="0"/>
              <a:t>BODY POLITIC</a:t>
            </a:r>
            <a:endParaRPr lang="en-CA" dirty="0"/>
          </a:p>
        </p:txBody>
      </p:sp>
      <p:sp>
        <p:nvSpPr>
          <p:cNvPr id="3" name="Content Placeholder 2"/>
          <p:cNvSpPr>
            <a:spLocks noGrp="1"/>
          </p:cNvSpPr>
          <p:nvPr>
            <p:ph idx="1"/>
          </p:nvPr>
        </p:nvSpPr>
        <p:spPr/>
        <p:txBody>
          <a:bodyPr>
            <a:normAutofit/>
          </a:bodyPr>
          <a:lstStyle/>
          <a:p>
            <a:pPr lvl="0"/>
            <a:r>
              <a:rPr lang="en-US" dirty="0" smtClean="0"/>
              <a:t>a conceptual and political model that figured the state as analogous to a HUMAN BODY</a:t>
            </a:r>
            <a:endParaRPr lang="en-CA" sz="1800" dirty="0" smtClean="0"/>
          </a:p>
          <a:p>
            <a:endParaRPr lang="en-CA" sz="1800" dirty="0" smtClean="0"/>
          </a:p>
          <a:p>
            <a:r>
              <a:rPr lang="en-US" dirty="0" smtClean="0"/>
              <a:t>each person, position, social role was equivalent to a part of the body:  </a:t>
            </a:r>
          </a:p>
          <a:p>
            <a:pPr lvl="1"/>
            <a:r>
              <a:rPr lang="en-US" dirty="0" smtClean="0"/>
              <a:t>soldiers= arms; </a:t>
            </a:r>
          </a:p>
          <a:p>
            <a:pPr lvl="1"/>
            <a:r>
              <a:rPr lang="en-US" dirty="0" smtClean="0"/>
              <a:t>farmers=belly; </a:t>
            </a:r>
          </a:p>
          <a:p>
            <a:pPr lvl="1"/>
            <a:r>
              <a:rPr lang="en-US" dirty="0" smtClean="0"/>
              <a:t>king=HEAD.</a:t>
            </a:r>
            <a:endParaRPr lang="en-CA" sz="1600" dirty="0" smtClean="0"/>
          </a:p>
          <a:p>
            <a:endParaRPr lang="en-CA" dirty="0"/>
          </a:p>
        </p:txBody>
      </p:sp>
    </p:spTree>
    <p:extLst>
      <p:ext uri="{BB962C8B-B14F-4D97-AF65-F5344CB8AC3E}">
        <p14:creationId xmlns:p14="http://schemas.microsoft.com/office/powerpoint/2010/main" val="143355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CA" sz="3600" dirty="0" smtClean="0"/>
              <a:t>DISOBEDIENCE=ABSURDITY</a:t>
            </a:r>
            <a:br>
              <a:rPr lang="en-CA" sz="3600" dirty="0" smtClean="0"/>
            </a:br>
            <a:r>
              <a:rPr lang="en-CA" sz="3600" dirty="0" smtClean="0"/>
              <a:t>The Power of the Body Politic Metaphor</a:t>
            </a:r>
            <a:endParaRPr lang="en-CA" sz="3600" dirty="0"/>
          </a:p>
        </p:txBody>
      </p:sp>
      <p:sp>
        <p:nvSpPr>
          <p:cNvPr id="6" name="Content Placeholder 5"/>
          <p:cNvSpPr>
            <a:spLocks noGrp="1"/>
          </p:cNvSpPr>
          <p:nvPr>
            <p:ph idx="1"/>
          </p:nvPr>
        </p:nvSpPr>
        <p:spPr>
          <a:xfrm>
            <a:off x="1942415" y="2427194"/>
            <a:ext cx="6591985" cy="4329952"/>
          </a:xfrm>
        </p:spPr>
        <p:txBody>
          <a:bodyPr>
            <a:normAutofit fontScale="92500" lnSpcReduction="20000"/>
          </a:bodyPr>
          <a:lstStyle/>
          <a:p>
            <a:pPr indent="0">
              <a:buNone/>
            </a:pPr>
            <a:r>
              <a:rPr lang="en-CA" sz="2800" dirty="0" smtClean="0"/>
              <a:t>God forbid. For first what a perilous thing were it to commit unto the subjects the judgment, which prince is wise and godly and his government good, and which is otherwise; </a:t>
            </a:r>
            <a:r>
              <a:rPr lang="en-CA" sz="2800" b="1" dirty="0" smtClean="0"/>
              <a:t>as though the foot must judge the head</a:t>
            </a:r>
            <a:r>
              <a:rPr lang="en-CA" sz="2800" dirty="0" smtClean="0"/>
              <a:t>; an enterprise very heinous, and must needs breed rebellion.</a:t>
            </a:r>
          </a:p>
          <a:p>
            <a:pPr>
              <a:buNone/>
            </a:pPr>
            <a:r>
              <a:rPr lang="en-CA" sz="2800" dirty="0" smtClean="0"/>
              <a:t> </a:t>
            </a:r>
          </a:p>
          <a:p>
            <a:pPr lvl="2">
              <a:buNone/>
            </a:pPr>
            <a:r>
              <a:rPr lang="en-CA" sz="2100" dirty="0" smtClean="0"/>
              <a:t>	(Thomas Cranmer, </a:t>
            </a:r>
            <a:r>
              <a:rPr lang="en-CA" sz="2100" i="1" dirty="0" smtClean="0"/>
              <a:t>The First Part of An Homily Against Disobedience and Wilful Rebellion</a:t>
            </a:r>
            <a:r>
              <a:rPr lang="en-CA" sz="2100" dirty="0" smtClean="0"/>
              <a:t>)</a:t>
            </a:r>
          </a:p>
          <a:p>
            <a:pPr>
              <a:buNone/>
            </a:pPr>
            <a:r>
              <a:rPr lang="en-US" sz="2800" dirty="0" smtClean="0"/>
              <a:t> </a:t>
            </a:r>
            <a:endParaRPr lang="en-CA" sz="2800" dirty="0" smtClean="0"/>
          </a:p>
          <a:p>
            <a:endParaRPr lang="en-CA" dirty="0"/>
          </a:p>
        </p:txBody>
      </p:sp>
    </p:spTree>
    <p:extLst>
      <p:ext uri="{BB962C8B-B14F-4D97-AF65-F5344CB8AC3E}">
        <p14:creationId xmlns:p14="http://schemas.microsoft.com/office/powerpoint/2010/main" val="3203454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105</TotalTime>
  <Words>1270</Words>
  <Application>Microsoft Office PowerPoint</Application>
  <PresentationFormat>On-screen Show (4:3)</PresentationFormat>
  <Paragraphs>136</Paragraphs>
  <Slides>19</Slides>
  <Notes>7</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Wingdings</vt:lpstr>
      <vt:lpstr>Wingdings 3</vt:lpstr>
      <vt:lpstr>Wisp</vt:lpstr>
      <vt:lpstr>Governance, Power and Authority</vt:lpstr>
      <vt:lpstr>TRANSITIONS</vt:lpstr>
      <vt:lpstr>THE ROAD TO CIVIL WAR: a grappling for power</vt:lpstr>
      <vt:lpstr>TWO PARADIGMS OF GOVERNANCE</vt:lpstr>
      <vt:lpstr>A STRUGGLE TO CONTROL AND NARRATIVE</vt:lpstr>
      <vt:lpstr>POWER, AUTHORITY, LEGITIMACY</vt:lpstr>
      <vt:lpstr>DIVINE RIGHT</vt:lpstr>
      <vt:lpstr>NARRATIVE #1: BODY POLITIC</vt:lpstr>
      <vt:lpstr>DISOBEDIENCE=ABSURDITY The Power of the Body Politic Metaphor</vt:lpstr>
      <vt:lpstr>NARRATIVE #2: DOCTRINE OF OBEDIENCE</vt:lpstr>
      <vt:lpstr>NARRATIVE #3: NATURALIZING MONARCHY</vt:lpstr>
      <vt:lpstr>UNNATURAL REBELLION</vt:lpstr>
      <vt:lpstr>NARRATIVE #4: REBELLION AS CONTAGION AND DISEASE</vt:lpstr>
      <vt:lpstr>NARRATIVE #5: PRIVATE SIN CONTAMINATES ALL</vt:lpstr>
      <vt:lpstr>REBELLION: CHIEF AMONG SINS</vt:lpstr>
      <vt:lpstr>HOMEWORK FOR NEXT DAY: MILTON’S REBUTTAL</vt:lpstr>
      <vt:lpstr>CHURCH and STATE</vt:lpstr>
      <vt:lpstr>HUMAN DUALITY</vt:lpstr>
      <vt:lpstr>REBELLION AGAINST FATHERS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Power and Authority</dc:title>
  <dc:creator>Lisa Dickson</dc:creator>
  <cp:lastModifiedBy>Lisa Dickson</cp:lastModifiedBy>
  <cp:revision>12</cp:revision>
  <dcterms:created xsi:type="dcterms:W3CDTF">2019-10-18T14:40:09Z</dcterms:created>
  <dcterms:modified xsi:type="dcterms:W3CDTF">2019-10-18T16:25:51Z</dcterms:modified>
</cp:coreProperties>
</file>